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8229600" cx="14630400"/>
  <p:notesSz cx="6858000" cy="9144000"/>
  <p:embeddedFontLst>
    <p:embeddedFont>
      <p:font typeface="IBM Plex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21">
          <p15:clr>
            <a:srgbClr val="547EBF"/>
          </p15:clr>
        </p15:guide>
        <p15:guide id="2" pos="5645">
          <p15:clr>
            <a:srgbClr val="547EBF"/>
          </p15:clr>
        </p15:guide>
        <p15:guide id="3" pos="6912">
          <p15:clr>
            <a:srgbClr val="547EBF"/>
          </p15:clr>
        </p15:guide>
        <p15:guide id="4" pos="2390">
          <p15:clr>
            <a:srgbClr val="547EBF"/>
          </p15:clr>
        </p15:guide>
        <p15:guide id="5" orient="horz" pos="1094">
          <p15:clr>
            <a:srgbClr val="547EBF"/>
          </p15:clr>
        </p15:guide>
        <p15:guide id="6" orient="horz" pos="3888">
          <p15:clr>
            <a:srgbClr val="547EBF"/>
          </p15:clr>
        </p15:guide>
        <p15:guide id="7">
          <p15:clr>
            <a:srgbClr val="547EBF"/>
          </p15:clr>
        </p15:guide>
        <p15:guide id="8" pos="9216">
          <p15:clr>
            <a:srgbClr val="547EBF"/>
          </p15:clr>
        </p15:guide>
        <p15:guide id="9" orient="horz" pos="230">
          <p15:clr>
            <a:srgbClr val="547EBF"/>
          </p15:clr>
        </p15:guide>
        <p15:guide id="10" pos="662">
          <p15:clr>
            <a:srgbClr val="A4A3A4"/>
          </p15:clr>
        </p15:guide>
        <p15:guide id="11" pos="8957">
          <p15:clr>
            <a:srgbClr val="A4A3A4"/>
          </p15:clr>
        </p15:guide>
      </p15:sldGuideLst>
    </p:ext>
    <p:ext uri="GoogleSlidesCustomDataVersion2">
      <go:slidesCustomData xmlns:go="http://customooxmlschemas.google.com/" r:id="rId65" roundtripDataSignature="AMtx7mh78p5L5lbtgtshpU5q4PPZnScz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7907FC-51C1-4721-AFB3-2BF61144ECEB}">
  <a:tblStyle styleId="{F37907FC-51C1-4721-AFB3-2BF61144ECEB}" styleName="Table_0">
    <a:wholeTbl>
      <a:tcTxStyle b="off" i="off">
        <a:font>
          <a:latin typeface="IBM Plex Sans"/>
          <a:ea typeface="IBM Plex Sans"/>
          <a:cs typeface="IBM Plex Sa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F0FF"/>
          </a:solidFill>
        </a:fill>
      </a:tcStyle>
    </a:wholeTbl>
    <a:band1H>
      <a:tcTxStyle/>
      <a:tcStyle>
        <a:fill>
          <a:solidFill>
            <a:srgbClr val="D4E0FF"/>
          </a:solidFill>
        </a:fill>
      </a:tcStyle>
    </a:band1H>
    <a:band2H>
      <a:tcTxStyle/>
    </a:band2H>
    <a:band1V>
      <a:tcTxStyle/>
      <a:tcStyle>
        <a:fill>
          <a:solidFill>
            <a:srgbClr val="D4E0F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AF0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IBM Plex Sans"/>
          <a:ea typeface="IBM Plex Sans"/>
          <a:cs typeface="IBM Plex Sans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21" orient="horz"/>
        <p:guide pos="5645"/>
        <p:guide pos="6912"/>
        <p:guide pos="2390"/>
        <p:guide pos="1094" orient="horz"/>
        <p:guide pos="3888" orient="horz"/>
        <p:guide/>
        <p:guide pos="9216"/>
        <p:guide pos="230" orient="horz"/>
        <p:guide pos="662"/>
        <p:guide pos="89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Sans-bold.fntdata"/><Relationship Id="rId61" Type="http://schemas.openxmlformats.org/officeDocument/2006/relationships/font" Target="fonts/IBMPlexSans-regular.fntdata"/><Relationship Id="rId20" Type="http://schemas.openxmlformats.org/officeDocument/2006/relationships/slide" Target="slides/slide14.xml"/><Relationship Id="rId64" Type="http://schemas.openxmlformats.org/officeDocument/2006/relationships/font" Target="fonts/IBMPlexSans-boldItalic.fntdata"/><Relationship Id="rId63" Type="http://schemas.openxmlformats.org/officeDocument/2006/relationships/font" Target="fonts/IBMPlex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93c76e82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893c76e82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55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55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5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1" name="Google Shape;21;p55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55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55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56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TSS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56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Google Shape;28;p56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" name="Google Shape;29;p56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30" name="Google Shape;30;p56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56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" name="Google Shape;3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56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34" name="Google Shape;34;p56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35;p56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6" name="Google Shape;36;p56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56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40;p57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" name="Google Shape;41;p57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2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" name="Google Shape;42;p57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3" name="Google Shape;43;p57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57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5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58"/>
          <p:cNvSpPr/>
          <p:nvPr/>
        </p:nvSpPr>
        <p:spPr>
          <a:xfrm flipH="1" rot="10800000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4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54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/>
            </a:p>
          </p:txBody>
        </p:sp>
        <p:sp>
          <p:nvSpPr>
            <p:cNvPr id="12" name="Google Shape;12;p54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18 December 2023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54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14" name="Google Shape;14;p54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A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lang="en-US">
                <a:solidFill>
                  <a:schemeClr val="lt2"/>
                </a:solidFill>
              </a:rPr>
              <a:t>IBM CICD SERVICE OFFERING</a:t>
            </a:r>
            <a:br>
              <a:rPr lang="en-US">
                <a:solidFill>
                  <a:schemeClr val="lt2"/>
                </a:solidFill>
              </a:rPr>
            </a:br>
            <a:br>
              <a:rPr lang="en-US">
                <a:solidFill>
                  <a:schemeClr val="lt2"/>
                </a:solidFill>
              </a:rPr>
            </a:br>
            <a:r>
              <a:rPr b="0" lang="en-US" sz="2400">
                <a:solidFill>
                  <a:schemeClr val="lt2"/>
                </a:solidFill>
              </a:rPr>
              <a:t>An introduction to Infrastructure &amp; Monitoring  service for Customs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 Wang 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| Consultant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Taiwan | Dec 19, 2023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148" name="Google Shape;148;p1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724" y="1737360"/>
            <a:ext cx="10150952" cy="60190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Role-based Authorization Strategy外掛</a:t>
            </a:r>
            <a:endParaRPr/>
          </a:p>
        </p:txBody>
      </p:sp>
      <p:sp>
        <p:nvSpPr>
          <p:cNvPr id="156" name="Google Shape;156;p1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57" name="Google Shape;157;p1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完全自訂角色權限，基礎只有admin, Anonymous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Manage roles: 管理權限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roles: 基礎角色權限設定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Builder: 具有建置功能的角色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Viewer: 只允許讀的角色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role: 專案角色權限設定，使用正規表示法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&lt;folder&gt;-access: 訪問指定folder及以下專案，pattern: 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IBM Plex Sans"/>
                <a:ea typeface="IBM Plex Sans"/>
                <a:cs typeface="IBM Plex Sans"/>
                <a:sym typeface="IBM Plex Sans"/>
              </a:rPr>
              <a:t>(?i)&lt;folder&gt;($|/.*)</a:t>
            </a:r>
            <a:endParaRPr/>
          </a:p>
          <a:p>
            <a:pPr indent="-342900" lvl="3" marL="198882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&lt;folder&gt;-admin: 管理指定folder以下的專案，pattern: 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IBM Plex Sans"/>
                <a:ea typeface="IBM Plex Sans"/>
                <a:cs typeface="IBM Plex Sans"/>
                <a:sym typeface="IBM Plex Sans"/>
              </a:rPr>
              <a:t>(?i)&lt;folder&gt;/.*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Roles: 分配權限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roles: 分配角色基礎權限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role: 分配專案權限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Role-based Authorization Strategy外掛</a:t>
            </a:r>
            <a:endParaRPr/>
          </a:p>
        </p:txBody>
      </p: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pic>
        <p:nvPicPr>
          <p:cNvPr descr="建築工人男性 外框"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39576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使用者 外框"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0" y="5945376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"/>
          <p:cNvSpPr txBox="1"/>
          <p:nvPr/>
        </p:nvSpPr>
        <p:spPr>
          <a:xfrm>
            <a:off x="902970" y="4770583"/>
            <a:ext cx="571500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902970" y="6579574"/>
            <a:ext cx="571500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Duan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12"/>
          <p:cNvSpPr/>
          <p:nvPr/>
        </p:nvSpPr>
        <p:spPr>
          <a:xfrm>
            <a:off x="2982453" y="2653537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2982453" y="4123179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Builder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2982453" y="5989320"/>
            <a:ext cx="1391368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Viewer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使用者皇冠 (男性) 外框" id="171" name="Google Shape;1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" y="20840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2"/>
          <p:cNvSpPr txBox="1"/>
          <p:nvPr/>
        </p:nvSpPr>
        <p:spPr>
          <a:xfrm>
            <a:off x="817245" y="2863271"/>
            <a:ext cx="742950" cy="256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Admin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2998877" y="2072148"/>
            <a:ext cx="1391368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 role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5701920" y="5989320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mid-access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5701920" y="4520179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mid-admin</a:t>
            </a:r>
            <a:endParaRPr b="1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5989320" y="2072148"/>
            <a:ext cx="1391368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Item role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7" name="Google Shape;177;p12"/>
          <p:cNvCxnSpPr>
            <a:endCxn id="168" idx="1"/>
          </p:cNvCxnSpPr>
          <p:nvPr/>
        </p:nvCxnSpPr>
        <p:spPr>
          <a:xfrm>
            <a:off x="1645953" y="2514577"/>
            <a:ext cx="1336500" cy="45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8" name="Google Shape;178;p12"/>
          <p:cNvCxnSpPr>
            <a:stCxn id="168" idx="3"/>
            <a:endCxn id="179" idx="1"/>
          </p:cNvCxnSpPr>
          <p:nvPr/>
        </p:nvCxnSpPr>
        <p:spPr>
          <a:xfrm>
            <a:off x="4373821" y="2973577"/>
            <a:ext cx="5168700" cy="1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" name="Google Shape;179;p12"/>
          <p:cNvSpPr/>
          <p:nvPr/>
        </p:nvSpPr>
        <p:spPr>
          <a:xfrm>
            <a:off x="9542400" y="2578324"/>
            <a:ext cx="2148840" cy="8267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所有權限</a:t>
            </a:r>
            <a:endParaRPr/>
          </a:p>
        </p:txBody>
      </p:sp>
      <p:sp>
        <p:nvSpPr>
          <p:cNvPr id="180" name="Google Shape;180;p12"/>
          <p:cNvSpPr/>
          <p:nvPr/>
        </p:nvSpPr>
        <p:spPr>
          <a:xfrm>
            <a:off x="9542400" y="3862841"/>
            <a:ext cx="3579240" cy="1049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允許讀取folder底下專案</a:t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並寫賦予管理專案權限</a:t>
            </a:r>
            <a:endParaRPr/>
          </a:p>
        </p:txBody>
      </p:sp>
      <p:sp>
        <p:nvSpPr>
          <p:cNvPr id="181" name="Google Shape;181;p12"/>
          <p:cNvSpPr/>
          <p:nvPr/>
        </p:nvSpPr>
        <p:spPr>
          <a:xfrm>
            <a:off x="9542400" y="5784468"/>
            <a:ext cx="3579240" cy="1049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只允許讀取folder底下專案</a:t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無法建置</a:t>
            </a:r>
            <a:endParaRPr/>
          </a:p>
        </p:txBody>
      </p:sp>
      <p:sp>
        <p:nvSpPr>
          <p:cNvPr id="182" name="Google Shape;182;p12"/>
          <p:cNvSpPr/>
          <p:nvPr/>
        </p:nvSpPr>
        <p:spPr>
          <a:xfrm>
            <a:off x="5701920" y="3744132"/>
            <a:ext cx="193332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mid-access</a:t>
            </a:r>
            <a:endParaRPr b="1"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83" name="Google Shape;183;p12"/>
          <p:cNvCxnSpPr>
            <a:endCxn id="169" idx="1"/>
          </p:cNvCxnSpPr>
          <p:nvPr/>
        </p:nvCxnSpPr>
        <p:spPr>
          <a:xfrm>
            <a:off x="1645953" y="4438419"/>
            <a:ext cx="13365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4" name="Google Shape;184;p12"/>
          <p:cNvCxnSpPr>
            <a:stCxn id="169" idx="3"/>
            <a:endCxn id="182" idx="1"/>
          </p:cNvCxnSpPr>
          <p:nvPr/>
        </p:nvCxnSpPr>
        <p:spPr>
          <a:xfrm flipH="1" rot="10800000">
            <a:off x="4373821" y="4064319"/>
            <a:ext cx="1328100" cy="37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12"/>
          <p:cNvCxnSpPr>
            <a:stCxn id="169" idx="3"/>
            <a:endCxn id="175" idx="1"/>
          </p:cNvCxnSpPr>
          <p:nvPr/>
        </p:nvCxnSpPr>
        <p:spPr>
          <a:xfrm>
            <a:off x="4373821" y="4443219"/>
            <a:ext cx="1328100" cy="39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6" name="Google Shape;186;p12"/>
          <p:cNvCxnSpPr>
            <a:stCxn id="182" idx="3"/>
            <a:endCxn id="180" idx="1"/>
          </p:cNvCxnSpPr>
          <p:nvPr/>
        </p:nvCxnSpPr>
        <p:spPr>
          <a:xfrm>
            <a:off x="7635240" y="4064172"/>
            <a:ext cx="1907100" cy="3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12"/>
          <p:cNvCxnSpPr>
            <a:stCxn id="175" idx="3"/>
            <a:endCxn id="180" idx="1"/>
          </p:cNvCxnSpPr>
          <p:nvPr/>
        </p:nvCxnSpPr>
        <p:spPr>
          <a:xfrm flipH="1" rot="10800000">
            <a:off x="7635240" y="4387819"/>
            <a:ext cx="1907100" cy="45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12"/>
          <p:cNvCxnSpPr>
            <a:endCxn id="170" idx="1"/>
          </p:cNvCxnSpPr>
          <p:nvPr/>
        </p:nvCxnSpPr>
        <p:spPr>
          <a:xfrm>
            <a:off x="1560153" y="6309360"/>
            <a:ext cx="142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12"/>
          <p:cNvCxnSpPr>
            <a:stCxn id="170" idx="3"/>
            <a:endCxn id="174" idx="1"/>
          </p:cNvCxnSpPr>
          <p:nvPr/>
        </p:nvCxnSpPr>
        <p:spPr>
          <a:xfrm>
            <a:off x="4373821" y="6309360"/>
            <a:ext cx="1328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" name="Google Shape;190;p12"/>
          <p:cNvCxnSpPr>
            <a:stCxn id="174" idx="3"/>
            <a:endCxn id="181" idx="1"/>
          </p:cNvCxnSpPr>
          <p:nvPr/>
        </p:nvCxnSpPr>
        <p:spPr>
          <a:xfrm>
            <a:off x="7635240" y="6309360"/>
            <a:ext cx="19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796" y="1676607"/>
            <a:ext cx="10866168" cy="60642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1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</a:t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98" name="Google Shape;198;p1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4297680" y="6035040"/>
            <a:ext cx="2651760" cy="10515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 rotWithShape="1">
          <a:blip r:embed="rId3">
            <a:alphaModFix/>
          </a:blip>
          <a:srcRect b="2010" l="0" r="0" t="2010"/>
          <a:stretch/>
        </p:blipFill>
        <p:spPr>
          <a:xfrm>
            <a:off x="1180285" y="1939283"/>
            <a:ext cx="12269829" cy="54772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1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 &gt;&gt; 角色權限</a:t>
            </a:r>
            <a:endParaRPr/>
          </a:p>
        </p:txBody>
      </p:sp>
      <p:sp>
        <p:nvSpPr>
          <p:cNvPr id="206" name="Google Shape;206;p1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4455812" y="3931920"/>
            <a:ext cx="664828" cy="2148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5120640" y="3931920"/>
            <a:ext cx="8138160" cy="2148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4436517" y="367093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規則名稱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7290452" y="367093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規則權限</a:t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1280160" y="2917272"/>
            <a:ext cx="2697480" cy="420288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048668"/>
            <a:ext cx="10920937" cy="554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1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設定權限 &gt;&gt; 專案權限</a:t>
            </a:r>
            <a:endParaRPr/>
          </a:p>
        </p:txBody>
      </p:sp>
      <p:sp>
        <p:nvSpPr>
          <p:cNvPr id="219" name="Google Shape;219;p1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20" name="Google Shape;220;p1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4917700" y="3021470"/>
            <a:ext cx="662938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7138686" y="3021470"/>
            <a:ext cx="5159994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4898405" y="276048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規則名稱</a:t>
            </a:r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8626053" y="2709567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規則權限</a:t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5606036" y="3021470"/>
            <a:ext cx="1029729" cy="15962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6054828" y="2760488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專案篩選規則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56" r="-94" t="0"/>
          <a:stretch/>
        </p:blipFill>
        <p:spPr>
          <a:xfrm>
            <a:off x="1325880" y="1806150"/>
            <a:ext cx="12344400" cy="4594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1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配置權限 &gt;&gt; 設定使用者角色</a:t>
            </a:r>
            <a:endParaRPr/>
          </a:p>
        </p:txBody>
      </p:sp>
      <p:sp>
        <p:nvSpPr>
          <p:cNvPr id="233" name="Google Shape;233;p1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4718324" y="3942950"/>
            <a:ext cx="1453876" cy="190920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702195" y="3644973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</a:t>
            </a:r>
            <a:endParaRPr/>
          </a:p>
        </p:txBody>
      </p:sp>
      <p:sp>
        <p:nvSpPr>
          <p:cNvPr id="237" name="Google Shape;237;p16"/>
          <p:cNvSpPr txBox="1"/>
          <p:nvPr/>
        </p:nvSpPr>
        <p:spPr>
          <a:xfrm>
            <a:off x="6019504" y="3644973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角色權限</a:t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6172200" y="3942950"/>
            <a:ext cx="868680" cy="190920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248" y="2675707"/>
            <a:ext cx="12664440" cy="36416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1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配置權限 &gt;&gt; 設定使用者專案權限</a:t>
            </a:r>
            <a:endParaRPr/>
          </a:p>
        </p:txBody>
      </p:sp>
      <p:sp>
        <p:nvSpPr>
          <p:cNvPr id="245" name="Google Shape;245;p1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46" name="Google Shape;246;p1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4835092" y="3768306"/>
            <a:ext cx="1485900" cy="194669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4835092" y="3467310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</a:t>
            </a:r>
            <a:endParaRPr/>
          </a:p>
        </p:txBody>
      </p:sp>
      <p:sp>
        <p:nvSpPr>
          <p:cNvPr id="249" name="Google Shape;249;p17"/>
          <p:cNvSpPr txBox="1"/>
          <p:nvPr/>
        </p:nvSpPr>
        <p:spPr>
          <a:xfrm>
            <a:off x="6423660" y="3467310"/>
            <a:ext cx="1234440" cy="3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專案權限</a:t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6320992" y="3768306"/>
            <a:ext cx="594360" cy="194669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儲存資料種類</a:t>
            </a:r>
            <a:endParaRPr/>
          </a:p>
        </p:txBody>
      </p:sp>
      <p:sp>
        <p:nvSpPr>
          <p:cNvPr id="256" name="Google Shape;256;p1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57" name="Google Shape;257;p1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Username and password(etc. harbor, nexus)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 Token(etc. gitlab)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SSH username and private key(etc. sftp)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Secret file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Secret text(etc. sonarqube token)</a:t>
            </a:r>
            <a:endParaRPr/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893c76e82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50" y="2380750"/>
            <a:ext cx="9155727" cy="536915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893c76e82a_3_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</a:t>
            </a:r>
            <a:r>
              <a:rPr b="1" lang="en-US">
                <a:solidFill>
                  <a:schemeClr val="lt2"/>
                </a:solidFill>
              </a:rPr>
              <a:t>SSH username and private key(etc. sftp)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64" name="Google Shape;264;g2893c76e82a_3_0"/>
          <p:cNvSpPr txBox="1"/>
          <p:nvPr>
            <p:ph idx="1" type="body"/>
          </p:nvPr>
        </p:nvSpPr>
        <p:spPr>
          <a:xfrm>
            <a:off x="457200" y="265176"/>
            <a:ext cx="658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65" name="Google Shape;265;g2893c76e82a_3_0"/>
          <p:cNvSpPr txBox="1"/>
          <p:nvPr/>
        </p:nvSpPr>
        <p:spPr>
          <a:xfrm>
            <a:off x="960125" y="1828800"/>
            <a:ext cx="12664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SSH username and private key(etc. sftp)</a:t>
            </a:r>
            <a:endParaRPr/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g2893c76e82a_3_0"/>
          <p:cNvSpPr/>
          <p:nvPr/>
        </p:nvSpPr>
        <p:spPr>
          <a:xfrm>
            <a:off x="1933775" y="4614400"/>
            <a:ext cx="3236100" cy="5163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893c76e82a_3_0"/>
          <p:cNvSpPr/>
          <p:nvPr/>
        </p:nvSpPr>
        <p:spPr>
          <a:xfrm>
            <a:off x="1933775" y="5370700"/>
            <a:ext cx="8943000" cy="1369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3520440" y="1828800"/>
            <a:ext cx="4389118" cy="1107996"/>
            <a:chOff x="1746229" y="1752978"/>
            <a:chExt cx="5852161" cy="1477329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網頁界面導覽</a:t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3520440" y="3027776"/>
            <a:ext cx="4389118" cy="1107996"/>
            <a:chOff x="1746229" y="1752978"/>
            <a:chExt cx="5852161" cy="1477329"/>
          </a:xfrm>
        </p:grpSpPr>
        <p:sp>
          <p:nvSpPr>
            <p:cNvPr id="70" name="Google Shape;70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1" name="Google Shape;71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管理Jenkins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3520440" y="4121511"/>
            <a:ext cx="4389118" cy="1107996"/>
            <a:chOff x="1746229" y="1752978"/>
            <a:chExt cx="5852161" cy="1477329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建立 project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3520440" y="5229507"/>
            <a:ext cx="4389118" cy="1107996"/>
            <a:chOff x="1746229" y="1752978"/>
            <a:chExt cx="5852161" cy="1477329"/>
          </a:xfrm>
        </p:grpSpPr>
        <p:sp>
          <p:nvSpPr>
            <p:cNvPr id="76" name="Google Shape;76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pipeline說明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273" name="Google Shape;273;p1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74" name="Google Shape;274;p1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2040716"/>
            <a:ext cx="12925520" cy="41481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19"/>
          <p:cNvSpPr/>
          <p:nvPr/>
        </p:nvSpPr>
        <p:spPr>
          <a:xfrm>
            <a:off x="7406640" y="2788920"/>
            <a:ext cx="2514600" cy="1005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631" y="1664321"/>
            <a:ext cx="11982498" cy="60439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2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283" name="Google Shape;283;p2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4535927" y="3814474"/>
            <a:ext cx="904753" cy="3003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660" y="1574300"/>
            <a:ext cx="11142440" cy="6224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2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292" name="Google Shape;292;p2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293" name="Google Shape;293;p2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10332720" y="2567136"/>
            <a:ext cx="150876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740" y="1591016"/>
            <a:ext cx="9098280" cy="63954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2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建立</a:t>
            </a:r>
            <a:endParaRPr/>
          </a:p>
        </p:txBody>
      </p:sp>
      <p:sp>
        <p:nvSpPr>
          <p:cNvPr id="301" name="Google Shape;301;p2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3200400" y="2968864"/>
            <a:ext cx="772668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7680960" y="26517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選擇密碼種類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310" name="Google Shape;310;p2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11" name="Google Shape;311;p2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2" name="Google Shape;3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2040716"/>
            <a:ext cx="12925520" cy="41481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23"/>
          <p:cNvSpPr/>
          <p:nvPr/>
        </p:nvSpPr>
        <p:spPr>
          <a:xfrm>
            <a:off x="7406640" y="2788920"/>
            <a:ext cx="2514600" cy="10058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631" y="1664321"/>
            <a:ext cx="11982498" cy="60439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2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320" name="Google Shape;320;p2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21" name="Google Shape;321;p2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4535927" y="3814474"/>
            <a:ext cx="904753" cy="3003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660" y="1574300"/>
            <a:ext cx="11142440" cy="6224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2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329" name="Google Shape;329;p2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11198090" y="6537960"/>
            <a:ext cx="414790" cy="40466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738" y="1580025"/>
            <a:ext cx="9888283" cy="62544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2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Credentials &gt;&gt; 修改</a:t>
            </a:r>
            <a:endParaRPr/>
          </a:p>
        </p:txBody>
      </p:sp>
      <p:sp>
        <p:nvSpPr>
          <p:cNvPr id="338" name="Google Shape;338;p2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39" name="Google Shape;339;p2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建立 project</a:t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新增專案</a:t>
            </a:r>
            <a:endParaRPr/>
          </a:p>
        </p:txBody>
      </p:sp>
      <p:sp>
        <p:nvSpPr>
          <p:cNvPr id="351" name="Google Shape;351;p2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985" y="1612169"/>
            <a:ext cx="11645789" cy="6205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28"/>
          <p:cNvSpPr/>
          <p:nvPr/>
        </p:nvSpPr>
        <p:spPr>
          <a:xfrm>
            <a:off x="1280160" y="2651760"/>
            <a:ext cx="150876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網頁界面導覽</a:t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新增專案</a:t>
            </a:r>
            <a:endParaRPr/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61" name="Google Shape;361;p2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 rotWithShape="1">
          <a:blip r:embed="rId3">
            <a:alphaModFix/>
          </a:blip>
          <a:srcRect b="16394" l="0" r="0" t="0"/>
          <a:stretch/>
        </p:blipFill>
        <p:spPr>
          <a:xfrm>
            <a:off x="2971800" y="1573356"/>
            <a:ext cx="8686800" cy="6170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29"/>
          <p:cNvSpPr/>
          <p:nvPr/>
        </p:nvSpPr>
        <p:spPr>
          <a:xfrm>
            <a:off x="4480560" y="2812829"/>
            <a:ext cx="301752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4389120" y="3941988"/>
            <a:ext cx="5943600" cy="63001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4469654" y="6957621"/>
            <a:ext cx="3257026" cy="63001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7857758" y="713043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如果需要從其他專案複製使用可以填寫該專案名稱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916" y="1828800"/>
            <a:ext cx="13016008" cy="55531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3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</a:t>
            </a:r>
            <a:endParaRPr/>
          </a:p>
        </p:txBody>
      </p:sp>
      <p:sp>
        <p:nvSpPr>
          <p:cNvPr id="373" name="Google Shape;373;p3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74" name="Google Shape;374;p3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948375" y="4273876"/>
            <a:ext cx="1935585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1"/>
          <p:cNvGrpSpPr/>
          <p:nvPr/>
        </p:nvGrpSpPr>
        <p:grpSpPr>
          <a:xfrm>
            <a:off x="1211316" y="1558170"/>
            <a:ext cx="11407404" cy="6290768"/>
            <a:chOff x="1211316" y="1662855"/>
            <a:chExt cx="11659128" cy="6429585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1316" y="1662855"/>
              <a:ext cx="11659128" cy="6017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2260" y="7221715"/>
              <a:ext cx="8249300" cy="766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1"/>
            <p:cNvSpPr/>
            <p:nvPr/>
          </p:nvSpPr>
          <p:spPr>
            <a:xfrm>
              <a:off x="1211316" y="1662855"/>
              <a:ext cx="11659128" cy="64295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84" name="Google Shape;384;p3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385" name="Google Shape;385;p3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86" name="Google Shape;386;p3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4114800" y="5623560"/>
            <a:ext cx="8366760" cy="1373452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9174620" y="53184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Gitlab專案url</a:t>
            </a:r>
            <a:endParaRPr sz="2000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15" y="2052948"/>
            <a:ext cx="12944570" cy="54531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3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395" name="Google Shape;395;p3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396" name="Google Shape;396;p3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40" y="1600177"/>
            <a:ext cx="12925520" cy="61722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3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General </a:t>
            </a:r>
            <a:endParaRPr/>
          </a:p>
        </p:txBody>
      </p:sp>
      <p:sp>
        <p:nvSpPr>
          <p:cNvPr id="403" name="Google Shape;403;p3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設定專案組態 &gt;&gt; Pipeline </a:t>
            </a:r>
            <a:endParaRPr/>
          </a:p>
        </p:txBody>
      </p:sp>
      <p:sp>
        <p:nvSpPr>
          <p:cNvPr id="410" name="Google Shape;410;p3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11" name="Google Shape;411;p3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一張含有 文字, 螢幕擷取畫面, 軟體, 數字 的圖片&#10;&#10;自動產生的描述" id="412" name="Google Shape;4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33" y="1645920"/>
            <a:ext cx="12103693" cy="60807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pipeline說明</a:t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基礎架構</a:t>
            </a:r>
            <a:endParaRPr/>
          </a:p>
        </p:txBody>
      </p:sp>
      <p:sp>
        <p:nvSpPr>
          <p:cNvPr id="424" name="Google Shape;424;p3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25" name="Google Shape;425;p3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1280160" y="1828800"/>
            <a:ext cx="11841480" cy="5806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7979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聲明是語法</a:t>
            </a:r>
            <a:endParaRPr sz="1800">
              <a:solidFill>
                <a:srgbClr val="79797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//使用的節點</a:t>
            </a:r>
            <a:endParaRPr sz="18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階段</a:t>
            </a:r>
            <a:endParaRPr sz="18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stage(‘Build‘) {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//第一階段名為Build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步驟處理事項</a:t>
            </a:r>
            <a:endParaRPr sz="18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stage(‘Test’)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stage(‘Deploy’)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環境變數</a:t>
            </a:r>
            <a:endParaRPr/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33" name="Google Shape;433;p3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1280160" y="1828800"/>
            <a:ext cx="11841480" cy="580518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environment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CC = 'clang'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stage('Example')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environment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AN_ACCESS_KEY = credentials(‘my-predefined-secret-text’)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從憑證獲取放到環境變數</a:t>
            </a:r>
            <a:endParaRPr sz="18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'printenv'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環境變數</a:t>
            </a:r>
            <a:endParaRPr/>
          </a:p>
        </p:txBody>
      </p:sp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41" name="Google Shape;441;p3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為環境變數指定名稱和值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1289925" y="2286000"/>
            <a:ext cx="11841480" cy="580518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environment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CC = 'clang'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stage('Example')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environment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AN_ACCESS_KEY = credentials(‘my-predefined-secret-text’)  </a:t>
            </a:r>
            <a:r>
              <a:rPr lang="en-US" sz="18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// 從憑證獲取放到環境變數</a:t>
            </a:r>
            <a:endParaRPr sz="18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'printenv'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首頁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基本腳本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55556" l="0" r="0" t="0"/>
          <a:stretch/>
        </p:blipFill>
        <p:spPr>
          <a:xfrm>
            <a:off x="1400052" y="1669912"/>
            <a:ext cx="11777864" cy="601524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4"/>
          <p:cNvSpPr/>
          <p:nvPr/>
        </p:nvSpPr>
        <p:spPr>
          <a:xfrm>
            <a:off x="1554480" y="2651760"/>
            <a:ext cx="1828800" cy="28346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556164" y="2663505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功能區</a:t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431512" y="5532959"/>
            <a:ext cx="2957608" cy="201084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2377440" y="694944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建置狀態區</a:t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4470564" y="3566160"/>
            <a:ext cx="8605356" cy="40690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6460923" y="3132239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專案列表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Tools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48" name="Google Shape;448;p3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49" name="Google Shape;449;p39"/>
          <p:cNvSpPr txBox="1"/>
          <p:nvPr/>
        </p:nvSpPr>
        <p:spPr>
          <a:xfrm>
            <a:off x="541597" y="1828800"/>
            <a:ext cx="608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使用工具，如使用nodejs指定哪個版本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875788" y="2629525"/>
            <a:ext cx="5746500" cy="411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agent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tools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nodejs '16.20.2'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stages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stage('NodeJS Version')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'npm version'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'node -v'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1" name="Google Shape;4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755" y="1869296"/>
            <a:ext cx="6475567" cy="563406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抓取Gitlab project版本</a:t>
            </a:r>
            <a:endParaRPr/>
          </a:p>
        </p:txBody>
      </p:sp>
      <p:sp>
        <p:nvSpPr>
          <p:cNvPr id="457" name="Google Shape;457;p4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58" name="Google Shape;458;p4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411480" y="2068285"/>
            <a:ext cx="13761720" cy="52360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stage('Checkout')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// Get  code from a Gitlab repository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withCredentials([gitUsernamePassword(credentialsId: 'github-user',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gitToolName: 'git-tool')])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script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def check_tag = sh(script: "git ls-remote --tags  ${GIT_REPO_URL} | grep ${env.Tag} || true", returnStdout: true).trim()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if (!env.Tag)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error("*** Build failed, Version can't no be empty.")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 else if (!check_tag)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error('*** Tag does not exist.')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 else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env.APP_VERSION = env.Tag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input "Are you sure to deploy ${APP_VERSION} version?"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currentBuild.description = "Version: ${APP_VERSION}"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640080" y="2971800"/>
            <a:ext cx="10652760" cy="6400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11475720" y="3154680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取得gitlab權限</a:t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1143000" y="3875314"/>
            <a:ext cx="12481560" cy="133676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9372600" y="4497978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確認是否有填版本</a:t>
            </a:r>
            <a:endParaRPr/>
          </a:p>
        </p:txBody>
      </p:sp>
      <p:sp>
        <p:nvSpPr>
          <p:cNvPr id="464" name="Google Shape;464;p40"/>
          <p:cNvSpPr txBox="1"/>
          <p:nvPr/>
        </p:nvSpPr>
        <p:spPr>
          <a:xfrm>
            <a:off x="9235440" y="5713911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確認是否部署</a:t>
            </a:r>
            <a:endParaRPr sz="2000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1143000" y="5245827"/>
            <a:ext cx="12481560" cy="1382484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抓取Gitlab project版本</a:t>
            </a:r>
            <a:endParaRPr/>
          </a:p>
        </p:txBody>
      </p:sp>
      <p:sp>
        <p:nvSpPr>
          <p:cNvPr id="471" name="Google Shape;471;p4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72" name="Google Shape;472;p4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411480" y="2514600"/>
            <a:ext cx="13761720" cy="45763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env.GIT_COMMIT = sh(script: "git ls-remote --tags  ${GIT_REPO_URL} | grep ${APP_VERSION} | awk '{print \$1}'", returnStdout: true).trim()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checkout([$class: 'GitSCM',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branches: [[name: "${GIT_COMMIT}"]],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  userRemoteConfigs: [[url: "${GIT_REPO_URL}", credentialsId: 'github-user']]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env.GIT_COMMIT_SHORT = sh(script: "git rev-parse --short ${GIT_COMMIT}", returnStdout: true).trim()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1097280" y="4119154"/>
            <a:ext cx="11704320" cy="10929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10538460" y="4229100"/>
            <a:ext cx="17830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切到指定版本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同步Dev gitlab project到Stage gitlab 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81" name="Google Shape;481;p4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82" name="Google Shape;482;p4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p42"/>
          <p:cNvSpPr/>
          <p:nvPr/>
        </p:nvSpPr>
        <p:spPr>
          <a:xfrm>
            <a:off x="411480" y="1554480"/>
            <a:ext cx="13761720" cy="65514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agent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environment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GIT_REPO_URL = 'https://ddpsg01.cbsd.scsb.com.tw/credit-loan-online-service/cicd-example.git'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TARGET_GIT_REPO_URL = 'https://sdpsg01.cbss.scsb.com.tw /credit-loan-online-service/cicd-example.git'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stage('Mirror Git Repository')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script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withCredentials([gitUsernamePassword(credentialsId: 'github-user', gitToolName: 'git-tool')])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if (fileExists("git-mirror-data")){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sh "rm -rf git-mirror-data"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sh "git clone --bare ${GIT_REPO_URL} mirror-data"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withCredentials([gitUsernamePassword(credentialsId: 'github-stage-user', gitToolName: 'git-tool')])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sh "cd mirror-data &amp;&amp; git push --mirror ${TARGET_GIT_REPO_URL}"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940526" y="4119154"/>
            <a:ext cx="11704320" cy="164156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6423660" y="5195969"/>
            <a:ext cx="4229100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下載dev專案Git 儲存庫，不具備程式碼工作目錄</a:t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685800" y="2464090"/>
            <a:ext cx="11201400" cy="59915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11978640" y="2446839"/>
            <a:ext cx="1783080" cy="501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 gitlab url</a:t>
            </a:r>
            <a:endParaRPr sz="2000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11978640" y="2786338"/>
            <a:ext cx="1783080" cy="501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 gitlab url</a:t>
            </a:r>
            <a:endParaRPr sz="2000">
              <a:solidFill>
                <a:srgbClr val="C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940526" y="6059357"/>
            <a:ext cx="11704320" cy="87239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>
            <a:off x="8299813" y="6495555"/>
            <a:ext cx="4229100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推送專案Git 儲存庫到stage 完成同步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片段程式碼產生器</a:t>
            </a:r>
            <a:endParaRPr/>
          </a:p>
        </p:txBody>
      </p:sp>
      <p:sp>
        <p:nvSpPr>
          <p:cNvPr id="496" name="Google Shape;496;p4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497" name="Google Shape;497;p4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8" name="Google Shape;498;p43"/>
          <p:cNvPicPr preferRelativeResize="0"/>
          <p:nvPr/>
        </p:nvPicPr>
        <p:blipFill rotWithShape="1">
          <a:blip r:embed="rId3">
            <a:alphaModFix/>
          </a:blip>
          <a:srcRect b="4237" l="0" r="0" t="0"/>
          <a:stretch/>
        </p:blipFill>
        <p:spPr>
          <a:xfrm>
            <a:off x="1884950" y="1692718"/>
            <a:ext cx="10916650" cy="5945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43"/>
          <p:cNvSpPr/>
          <p:nvPr/>
        </p:nvSpPr>
        <p:spPr>
          <a:xfrm>
            <a:off x="1965960" y="5897880"/>
            <a:ext cx="265176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2020057" y="1554480"/>
            <a:ext cx="10544566" cy="6583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4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片段程式碼產生器</a:t>
            </a:r>
            <a:endParaRPr/>
          </a:p>
        </p:txBody>
      </p:sp>
      <p:sp>
        <p:nvSpPr>
          <p:cNvPr id="506" name="Google Shape;506;p4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Stage 顏色代表</a:t>
            </a:r>
            <a:endParaRPr/>
          </a:p>
        </p:txBody>
      </p:sp>
      <p:sp>
        <p:nvSpPr>
          <p:cNvPr id="513" name="Google Shape;513;p4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3">
            <a:alphaModFix/>
          </a:blip>
          <a:srcRect b="0" l="25124" r="0" t="39295"/>
          <a:stretch/>
        </p:blipFill>
        <p:spPr>
          <a:xfrm>
            <a:off x="4069080" y="3426094"/>
            <a:ext cx="9941249" cy="411770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516" name="Google Shape;516;p45"/>
          <p:cNvGraphicFramePr/>
          <p:nvPr/>
        </p:nvGraphicFramePr>
        <p:xfrm>
          <a:off x="556260" y="17283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{F37907FC-51C1-4721-AFB3-2BF61144ECEB}</a:tableStyleId>
              </a:tblPr>
              <a:tblGrid>
                <a:gridCol w="3192775"/>
                <a:gridCol w="31927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cap="none" strike="noStrike">
                          <a:solidFill>
                            <a:schemeClr val="lt2"/>
                          </a:solidFill>
                        </a:rPr>
                        <a:t>顏色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>
                          <a:solidFill>
                            <a:schemeClr val="lt2"/>
                          </a:solidFill>
                        </a:rPr>
                        <a:t>含意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藍色條紋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運行中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白色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階段尚未執行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紅色條紋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階段執行失敗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綠色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/>
                        <a:t>階段執行成功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查看Log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22" name="Google Shape;522;p4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在Stage上滑鼠懸停，點擊Logs查看階段log</a:t>
            </a:r>
            <a:endParaRPr/>
          </a:p>
        </p:txBody>
      </p:sp>
      <p:pic>
        <p:nvPicPr>
          <p:cNvPr id="524" name="Google Shape;5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27" y="2651760"/>
            <a:ext cx="13049345" cy="495303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46"/>
          <p:cNvSpPr/>
          <p:nvPr/>
        </p:nvSpPr>
        <p:spPr>
          <a:xfrm>
            <a:off x="8686800" y="5577840"/>
            <a:ext cx="1234440" cy="128016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806951" y="2743200"/>
            <a:ext cx="13049344" cy="18288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查看完整Log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32" name="Google Shape;532;p4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33" name="Google Shape;533;p4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點擊Job編號 &gt;&gt; Console Output</a:t>
            </a: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63" y="3063240"/>
            <a:ext cx="9577458" cy="2690832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480" y="4745340"/>
            <a:ext cx="11358657" cy="28594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47"/>
          <p:cNvSpPr/>
          <p:nvPr/>
        </p:nvSpPr>
        <p:spPr>
          <a:xfrm>
            <a:off x="685800" y="4937760"/>
            <a:ext cx="594360" cy="32004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47"/>
          <p:cNvSpPr/>
          <p:nvPr/>
        </p:nvSpPr>
        <p:spPr>
          <a:xfrm>
            <a:off x="2788920" y="6015066"/>
            <a:ext cx="2788920" cy="477174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38" name="Google Shape;538;p47"/>
          <p:cNvCxnSpPr>
            <a:stCxn id="536" idx="2"/>
            <a:endCxn id="537" idx="1"/>
          </p:cNvCxnSpPr>
          <p:nvPr/>
        </p:nvCxnSpPr>
        <p:spPr>
          <a:xfrm flipH="1" rot="-5400000">
            <a:off x="1387980" y="4852800"/>
            <a:ext cx="996000" cy="18060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</a:t>
            </a:r>
            <a:endParaRPr/>
          </a:p>
        </p:txBody>
      </p:sp>
      <p:sp>
        <p:nvSpPr>
          <p:cNvPr id="544" name="Google Shape;544;p4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手動執行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參數畫建置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定期執行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webhook觸發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在其他Project建置後執行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設定頁面</a:t>
            </a:r>
            <a:endParaRPr/>
          </a:p>
        </p:txBody>
      </p:sp>
      <p:sp>
        <p:nvSpPr>
          <p:cNvPr id="103" name="Google Shape;103;p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36667" l="0" r="0" t="32221"/>
          <a:stretch/>
        </p:blipFill>
        <p:spPr>
          <a:xfrm>
            <a:off x="320040" y="1975104"/>
            <a:ext cx="11155680" cy="590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3154680" y="2423160"/>
            <a:ext cx="854964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897880" y="4846320"/>
            <a:ext cx="214884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3017520" y="5947794"/>
            <a:ext cx="5440680" cy="10972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Pipeline觸發方式(手動執行)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551" name="Google Shape;551;p4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52" name="Google Shape;552;p4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3" name="Google Shape;5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8778"/>
            <a:ext cx="6472285" cy="248604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49"/>
          <p:cNvSpPr/>
          <p:nvPr/>
        </p:nvSpPr>
        <p:spPr>
          <a:xfrm>
            <a:off x="594360" y="3788451"/>
            <a:ext cx="1783080" cy="32812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5" name="Google Shape;55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50" y="4186509"/>
            <a:ext cx="8971141" cy="397592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4223" y="2971799"/>
            <a:ext cx="7472417" cy="5110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49"/>
          <p:cNvSpPr/>
          <p:nvPr/>
        </p:nvSpPr>
        <p:spPr>
          <a:xfrm>
            <a:off x="3308754" y="4434840"/>
            <a:ext cx="3732126" cy="372759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49"/>
          <p:cNvSpPr/>
          <p:nvPr/>
        </p:nvSpPr>
        <p:spPr>
          <a:xfrm>
            <a:off x="7274261" y="5031473"/>
            <a:ext cx="2326939" cy="36348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49"/>
          <p:cNvSpPr/>
          <p:nvPr/>
        </p:nvSpPr>
        <p:spPr>
          <a:xfrm>
            <a:off x="10292011" y="4078065"/>
            <a:ext cx="4109789" cy="3975926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Pipeline觸發方式(手動執行)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565" name="Google Shape;565;p5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66" name="Google Shape;566;p50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7" name="Google Shape;5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98" y="1996679"/>
            <a:ext cx="6472285" cy="248604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50"/>
          <p:cNvSpPr/>
          <p:nvPr/>
        </p:nvSpPr>
        <p:spPr>
          <a:xfrm>
            <a:off x="507458" y="4056352"/>
            <a:ext cx="1783080" cy="32812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9" name="Google Shape;56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50" y="4650601"/>
            <a:ext cx="8971141" cy="397592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4223" y="2971799"/>
            <a:ext cx="7472417" cy="5110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1" name="Google Shape;571;p50"/>
          <p:cNvSpPr/>
          <p:nvPr/>
        </p:nvSpPr>
        <p:spPr>
          <a:xfrm>
            <a:off x="3290675" y="4898932"/>
            <a:ext cx="3732126" cy="372759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p50"/>
          <p:cNvSpPr/>
          <p:nvPr/>
        </p:nvSpPr>
        <p:spPr>
          <a:xfrm>
            <a:off x="7274261" y="5031473"/>
            <a:ext cx="2326939" cy="36348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p50"/>
          <p:cNvSpPr/>
          <p:nvPr/>
        </p:nvSpPr>
        <p:spPr>
          <a:xfrm>
            <a:off x="10292011" y="4078065"/>
            <a:ext cx="4109789" cy="3975926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50"/>
          <p:cNvSpPr txBox="1"/>
          <p:nvPr/>
        </p:nvSpPr>
        <p:spPr>
          <a:xfrm>
            <a:off x="384502" y="1646882"/>
            <a:ext cx="2697480" cy="9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無設定參數建置</a:t>
            </a:r>
            <a:endParaRPr/>
          </a:p>
        </p:txBody>
      </p:sp>
      <p:sp>
        <p:nvSpPr>
          <p:cNvPr id="575" name="Google Shape;575;p50"/>
          <p:cNvSpPr txBox="1"/>
          <p:nvPr/>
        </p:nvSpPr>
        <p:spPr>
          <a:xfrm>
            <a:off x="7371480" y="2509033"/>
            <a:ext cx="4515720" cy="9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設定參數建置後，會跳參數頁面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Pipeline觸發方式(定期執行)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581" name="Google Shape;581;p5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82" name="Google Shape;582;p51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Minutes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1小時內期望的分鐘時間 (0-59)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Hours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1天中期望的小時時間 (0-23)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 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1個月之中期望第幾天 (1-31)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Month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1年中期望第幾個月 (1-12)</a:t>
            </a:r>
            <a:endParaRPr/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 Week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1周之中期望第幾天 (0-7)，0, 7都表示星期日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3" name="Google Shape;5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485" y="3383280"/>
            <a:ext cx="7124752" cy="250509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Pipeline觸發方式(Git webhook觸發)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589" name="Google Shape;589;p5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90" name="Google Shape;590;p52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Gitlab設定webhook，當遇到觸發事件打API告訴Jenkins執行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1" name="Google Shape;5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45" y="2540568"/>
            <a:ext cx="9352677" cy="339996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2" name="Google Shape;59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7720" y="4572000"/>
            <a:ext cx="9348856" cy="291467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Pipeline觸發方式(在其他Project建置後執行)</a:t>
            </a:r>
            <a:br>
              <a:rPr b="1" lang="en-US">
                <a:solidFill>
                  <a:schemeClr val="lt2"/>
                </a:solidFill>
              </a:rPr>
            </a:br>
            <a:endParaRPr b="1">
              <a:solidFill>
                <a:schemeClr val="lt2"/>
              </a:solidFill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99" name="Google Shape;599;p53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在一個Pipeline完成後執行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861" y="2880360"/>
            <a:ext cx="12320678" cy="3986242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136" y="1613820"/>
            <a:ext cx="10625487" cy="61449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專案建置狀態頁面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16" name="Google Shape;116;p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817627" y="2487184"/>
            <a:ext cx="2580715" cy="459941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3383280" y="2985516"/>
            <a:ext cx="914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功能區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管理Jenkins</a:t>
            </a:r>
            <a:endParaRPr sz="4400"/>
          </a:p>
        </p:txBody>
      </p:sp>
      <p:sp>
        <p:nvSpPr>
          <p:cNvPr id="124" name="Google Shape;124;p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i="0" sz="9600" u="none" cap="none" strike="noStrike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566" y="1684640"/>
            <a:ext cx="10736627" cy="60711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7060587" y="6035040"/>
            <a:ext cx="2580715" cy="84337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721" y="1975104"/>
            <a:ext cx="12996958" cy="51149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帳號權限 &gt;&gt; 建立使用者</a:t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141" name="Google Shape;141;p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1232965" y="2971801"/>
            <a:ext cx="1751516" cy="7315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2017-10-15T17:28:19Z</dcterms:created>
  <dc:creator>Weber</dc:creator>
</cp:coreProperties>
</file>